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556500" cy="10693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475230" y="419100"/>
            <a:ext cx="1856740" cy="12192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000">
                <a:solidFill>
                  <a:srgbClr val="000000"/>
                </a:solidFill>
                <a:latin typeface="Helvetica"/>
              </a:rPr>
              <a:t>Secretaria da Segurança Pública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47800" y="638810"/>
            <a:ext cx="3672840" cy="13335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1100">
                <a:solidFill>
                  <a:srgbClr val="000000"/>
                </a:solidFill>
                <a:latin typeface="Helvetica"/>
              </a:rPr>
              <a:t>IIRGD - Instituto de Identificação Ricardo Gumbleton Daunt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891540"/>
            <a:ext cx="3092450" cy="13589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b="1" sz="1400">
                <a:solidFill>
                  <a:srgbClr val="000000"/>
                </a:solidFill>
                <a:latin typeface="Helvetica"/>
              </a:rPr>
              <a:t>Atestado de Antecedentes Criminais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8000" y="1371600"/>
          <a:ext cx="6477000" cy="19177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0"/>
              </a:tblGrid>
              <a:tr h="1917700">
                <a:tc>
                  <a:txBody>
                    <a:bodyPr/>
                    <a:lstStyle/>
                    <a:p>
                      <a:pPr>
                        <a:lnSpc>
                          <a:spcPts val="670"/>
                        </a:lnSpc>
                      </a:pPr>
                    </a:p>
                    <a:p>
                      <a:pPr marL="119380" algn="l">
                        <a:lnSpc>
                          <a:spcPts val="610"/>
                        </a:lnSpc>
                      </a:pPr>
                      <a:r>
                        <a:rPr spc="-100" b="1" sz="800">
                          <a:solidFill>
                            <a:srgbClr val="000000"/>
                          </a:solidFill>
                          <a:latin typeface="Helvetica"/>
                        </a:rPr>
                        <a:t>Documento Informado: </a:t>
                      </a:r>
                    </a:p>
                    <a:p>
                      <a:pPr marL="132080" algn="l">
                        <a:lnSpc>
                          <a:spcPts val="800"/>
                        </a:lnSpc>
                        <a:spcBef>
                          <a:spcPts val="1100"/>
                        </a:spcBef>
                      </a:pPr>
                    </a:p>
                    <a:p>
                      <a:pPr marL="119380" algn="l">
                        <a:lnSpc>
                          <a:spcPts val="610"/>
                        </a:lnSpc>
                        <a:spcBef>
                          <a:spcPts val="1190"/>
                        </a:spcBef>
                      </a:pPr>
                    </a:p>
                    <a:p>
                      <a:pPr marL="132080" algn="l">
                        <a:lnSpc>
                          <a:spcPts val="780"/>
                        </a:lnSpc>
                        <a:spcBef>
                          <a:spcPts val="1380"/>
                        </a:spcBef>
                      </a:pPr>
                    </a:p>
                    <a:p>
                      <a:pPr marL="1389380" algn="l">
                        <a:lnSpc>
                          <a:spcPts val="610"/>
                        </a:lnSpc>
                        <a:spcBef>
                          <a:spcPts val="1130"/>
                        </a:spcBef>
                      </a:pPr>
                    </a:p>
                    <a:p>
                      <a:pPr marL="132080" algn="l">
                        <a:lnSpc>
                          <a:spcPts val="600"/>
                        </a:lnSpc>
                        <a:spcBef>
                          <a:spcPts val="1500"/>
                        </a:spcBef>
                      </a:pPr>
                    </a:p>
                  </a:txBody>
                  <a:tcPr marL="0" marR="0" marT="0" marB="0" vert="horz">
                    <a:lnL w="7620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7620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7619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7620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892300" y="1465580"/>
            <a:ext cx="1428750" cy="7746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800">
                <a:solidFill>
                  <a:srgbClr val="000000"/>
                </a:solidFill>
                <a:latin typeface="Helvetica"/>
              </a:rPr>
              <a:t>Carteira de Identidade Nacional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7700" y="1708150"/>
            <a:ext cx="316230" cy="762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b="1" sz="800">
                <a:solidFill>
                  <a:srgbClr val="000000"/>
                </a:solidFill>
                <a:latin typeface="Helvetica"/>
              </a:rPr>
              <a:t>Nome: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55800" y="1731010"/>
            <a:ext cx="920750" cy="7873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800">
                <a:solidFill>
                  <a:srgbClr val="000000"/>
                </a:solidFill>
                <a:latin typeface="Helvetica"/>
              </a:rPr>
              <a:t>VALDECI DA SILVA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000" y="1960880"/>
            <a:ext cx="960119" cy="7746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b="1" sz="800">
                <a:solidFill>
                  <a:srgbClr val="000000"/>
                </a:solidFill>
                <a:latin typeface="Helvetica"/>
              </a:rPr>
              <a:t>Cart.Ident.Nacional: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892300" y="1962150"/>
            <a:ext cx="508000" cy="762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800">
                <a:solidFill>
                  <a:srgbClr val="000000"/>
                </a:solidFill>
                <a:latin typeface="Helvetica"/>
              </a:rPr>
              <a:t>169399628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23490" y="2004060"/>
            <a:ext cx="33020" cy="761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800">
                <a:solidFill>
                  <a:srgbClr val="000000"/>
                </a:solidFill>
                <a:latin typeface="Helvetica"/>
              </a:rPr>
              <a:t>-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667000" y="1962150"/>
            <a:ext cx="113030" cy="762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800">
                <a:solidFill>
                  <a:srgbClr val="000000"/>
                </a:solidFill>
                <a:latin typeface="Helvetica"/>
              </a:rPr>
              <a:t>67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7700" y="2213610"/>
            <a:ext cx="412750" cy="9905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b="1" sz="800">
                <a:solidFill>
                  <a:srgbClr val="000000"/>
                </a:solidFill>
                <a:latin typeface="Helvetica"/>
              </a:rPr>
              <a:t>Filiação: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05000" y="2214880"/>
            <a:ext cx="1625600" cy="7746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800">
                <a:solidFill>
                  <a:srgbClr val="000000"/>
                </a:solidFill>
                <a:latin typeface="Helvetica"/>
              </a:rPr>
              <a:t>VALDEMAR RAIMUNDO DA SILVA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905000" y="2456180"/>
            <a:ext cx="1299210" cy="77469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800">
                <a:solidFill>
                  <a:srgbClr val="000000"/>
                </a:solidFill>
                <a:latin typeface="Helvetica"/>
              </a:rPr>
              <a:t>LENIRA SANTOS DA SILVA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700" y="2724150"/>
            <a:ext cx="1004569" cy="762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b="1" sz="800">
                <a:solidFill>
                  <a:srgbClr val="000000"/>
                </a:solidFill>
                <a:latin typeface="Helvetica"/>
              </a:rPr>
              <a:t>Data de Nascimento: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05000" y="2724150"/>
            <a:ext cx="508000" cy="76200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r>
              <a:rPr spc="-100" sz="800">
                <a:solidFill>
                  <a:srgbClr val="000000"/>
                </a:solidFill>
                <a:latin typeface="Helvetica"/>
              </a:rPr>
              <a:t>15/06/1974</a:t>
            </a:r>
          </a:p>
        </p:txBody>
      </p: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508000" y="3771900"/>
          <a:ext cx="6477000" cy="1714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0"/>
              </a:tblGrid>
              <a:tr h="1714500">
                <a:tc>
                  <a:txBody>
                    <a:bodyPr/>
                    <a:lstStyle/>
                    <a:p>
                      <a:pPr>
                        <a:lnSpc>
                          <a:spcPts val="760"/>
                        </a:lnSpc>
                      </a:pPr>
                    </a:p>
                    <a:p>
                      <a:pPr marL="132080" algn="l">
                        <a:lnSpc>
                          <a:spcPts val="919"/>
                        </a:lnSpc>
                      </a:pPr>
                      <a:r>
                        <a:rPr spc="-100" sz="800">
                          <a:solidFill>
                            <a:srgbClr val="000000"/>
                          </a:solidFill>
                          <a:latin typeface="Helvetica"/>
                        </a:rPr>
                        <a:t>Atesto que, para a combinação de dados de qualificação acima informada, </a:t>
                      </a:r>
                      <a:r>
                        <a:rPr spc="-100" b="1" sz="800">
                          <a:solidFill>
                            <a:srgbClr val="000000"/>
                          </a:solidFill>
                          <a:latin typeface="Helvetica"/>
                        </a:rPr>
                        <a:t>NÃO </a:t>
                      </a:r>
                      <a:r>
                        <a:rPr spc="-100" sz="800">
                          <a:solidFill>
                            <a:srgbClr val="000000"/>
                          </a:solidFill>
                          <a:latin typeface="Helvetica"/>
                        </a:rPr>
                        <a:t>existe registro de antecedentes</a:t>
                      </a:r>
                    </a:p>
                    <a:p>
                      <a:pPr marL="132080" algn="l">
                        <a:lnSpc>
                          <a:spcPts val="760"/>
                        </a:lnSpc>
                        <a:spcBef>
                          <a:spcPts val="240"/>
                        </a:spcBef>
                      </a:pPr>
                      <a:r>
                        <a:rPr spc="-100" sz="800">
                          <a:solidFill>
                            <a:srgbClr val="000000"/>
                          </a:solidFill>
                          <a:latin typeface="Helvetica"/>
                        </a:rPr>
                        <a:t>judiciário-criminais, até a presente data, no instituto de Identificação Ricardo Gumbleton Daunt.</a:t>
                      </a:r>
                    </a:p>
                    <a:p>
                      <a:pPr marL="144780" algn="l">
                        <a:lnSpc>
                          <a:spcPts val="610"/>
                        </a:lnSpc>
                        <a:spcBef>
                          <a:spcPts val="1140"/>
                        </a:spcBef>
                      </a:pPr>
                      <a:r>
                        <a:rPr spc="-100" b="1" sz="800">
                          <a:solidFill>
                            <a:srgbClr val="000000"/>
                          </a:solidFill>
                          <a:latin typeface="Helvetica"/>
                        </a:rPr>
                        <a:t>IMPORTANTE:</a:t>
                      </a:r>
                    </a:p>
                    <a:p>
                      <a:pPr marL="157480" algn="l">
                        <a:lnSpc>
                          <a:spcPts val="790"/>
                        </a:lnSpc>
                        <a:spcBef>
                          <a:spcPts val="1270"/>
                        </a:spcBef>
                      </a:pPr>
                      <a:r>
                        <a:rPr spc="-100" b="1" sz="800">
                          <a:solidFill>
                            <a:srgbClr val="000000"/>
                          </a:solidFill>
                          <a:latin typeface="Helvetica"/>
                        </a:rPr>
                        <a:t>Este atestado é válido somente com a apresentação de documento de identidade oficial com os mesmos dados de</a:t>
                      </a:r>
                    </a:p>
                    <a:p>
                      <a:pPr marL="157480" algn="l">
                        <a:lnSpc>
                          <a:spcPts val="770"/>
                        </a:lnSpc>
                        <a:spcBef>
                          <a:spcPts val="229"/>
                        </a:spcBef>
                      </a:pPr>
                      <a:r>
                        <a:rPr spc="-100" b="1" sz="800">
                          <a:solidFill>
                            <a:srgbClr val="000000"/>
                          </a:solidFill>
                          <a:latin typeface="Helvetica"/>
                        </a:rPr>
                        <a:t>qualificação acima indicados.</a:t>
                      </a:r>
                    </a:p>
                  </a:txBody>
                  <a:tcPr marL="0" marR="0" marT="0" marB="0" vert="horz">
                    <a:lnL w="8254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8254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8254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8254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508000" y="5930900"/>
          <a:ext cx="6477000" cy="825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77000"/>
              </a:tblGrid>
              <a:tr h="825500"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</a:p>
                    <a:p>
                      <a:pPr marL="132080" algn="l">
                        <a:lnSpc>
                          <a:spcPts val="770"/>
                        </a:lnSpc>
                      </a:pPr>
                      <a:r>
                        <a:rPr spc="-100" sz="800">
                          <a:solidFill>
                            <a:srgbClr val="000000"/>
                          </a:solidFill>
                          <a:latin typeface="Helvetica"/>
                        </a:rPr>
                        <a:t>Este atestado foi emitido em </a:t>
                      </a:r>
                      <a:r>
                        <a:rPr spc="-100" b="1" sz="800">
                          <a:solidFill>
                            <a:srgbClr val="000000"/>
                          </a:solidFill>
                          <a:latin typeface="Helvetica"/>
                        </a:rPr>
                        <a:t>20/10/2025 </a:t>
                      </a:r>
                      <a:r>
                        <a:rPr spc="-100" sz="800">
                          <a:solidFill>
                            <a:srgbClr val="000000"/>
                          </a:solidFill>
                          <a:latin typeface="Helvetica"/>
                        </a:rPr>
                        <a:t>, às </a:t>
                      </a:r>
                      <a:r>
                        <a:rPr spc="-100" b="1" sz="800">
                          <a:solidFill>
                            <a:srgbClr val="000000"/>
                          </a:solidFill>
                          <a:latin typeface="Helvetica"/>
                        </a:rPr>
                        <a:t>02:36 </a:t>
                      </a:r>
                      <a:r>
                        <a:rPr spc="-100" sz="800">
                          <a:solidFill>
                            <a:srgbClr val="000000"/>
                          </a:solidFill>
                          <a:latin typeface="Helvetica"/>
                        </a:rPr>
                        <a:t>horas e está disponível para consulta no endereço da internet:</a:t>
                      </a:r>
                    </a:p>
                    <a:p>
                      <a:pPr marL="132080" algn="l">
                        <a:lnSpc>
                          <a:spcPts val="760"/>
                        </a:lnSpc>
                        <a:spcBef>
                          <a:spcPts val="229"/>
                        </a:spcBef>
                      </a:pPr>
                      <a:r>
                        <a:rPr spc="-100" u="sng" b="1" sz="800">
                          <a:solidFill>
                            <a:srgbClr val="000000"/>
                          </a:solidFill>
                          <a:uFill>
                            <a:solidFill>
                              <a:srgbClr val="000000">
                                <a:alpha val="100000"/>
                              </a:srgbClr>
                            </a:solidFill>
                          </a:uFill>
                          <a:latin typeface="Helvetica"/>
                        </a:rPr>
                        <a:t>http://www2.ssp.sp.gov.br/aacweb/validacao-atestado</a:t>
                      </a:r>
                      <a:r>
                        <a:rPr spc="-100" sz="800">
                          <a:solidFill>
                            <a:srgbClr val="000000"/>
                          </a:solidFill>
                          <a:latin typeface="Helvetica"/>
                        </a:rPr>
                        <a:t>, </a:t>
                      </a:r>
                      <a:r>
                        <a:rPr spc="-100" sz="800">
                          <a:solidFill>
                            <a:srgbClr val="000000"/>
                          </a:solidFill>
                          <a:latin typeface="Helvetica"/>
                        </a:rPr>
                        <a:t>informando o código abaixo:</a:t>
                      </a:r>
                    </a:p>
                    <a:p>
                      <a:pPr marL="132080" algn="l">
                        <a:lnSpc>
                          <a:spcPts val="610"/>
                        </a:lnSpc>
                        <a:spcBef>
                          <a:spcPts val="1140"/>
                        </a:spcBef>
                      </a:pPr>
                      <a:r>
                        <a:rPr spc="-100" sz="800">
                          <a:solidFill>
                            <a:srgbClr val="000000"/>
                          </a:solidFill>
                          <a:latin typeface="Helvetica"/>
                        </a:rPr>
                        <a:t>f83c60d0-4456-4022-a533-570c2c468df9</a:t>
                      </a:r>
                    </a:p>
                  </a:txBody>
                  <a:tcPr marL="0" marR="0" marT="0" marB="0" vert="horz">
                    <a:lnL w="7620" cap="flat" cmpd="sng" algn="ctr">
                      <a:solidFill>
                        <a:srgbClr val="000000">
                          <a:alpha val="100000"/>
                        </a:srgbClr>
                      </a:solidFill>
                    </a:lnL>
                    <a:lnR w="7620" cap="flat" cmpd="sng" algn="ctr">
                      <a:solidFill>
                        <a:srgbClr val="000000">
                          <a:alpha val="100000"/>
                        </a:srgbClr>
                      </a:solidFill>
                    </a:lnR>
                    <a:lnT w="7620" cap="flat" cmpd="sng" algn="ctr">
                      <a:solidFill>
                        <a:srgbClr val="000000">
                          <a:alpha val="100000"/>
                        </a:srgbClr>
                      </a:solidFill>
                    </a:lnT>
                    <a:lnB w="7620" cap="flat" cmpd="sng" algn="ctr">
                      <a:solidFill>
                        <a:srgbClr val="000000">
                          <a:alpha val="100000"/>
                        </a:srgbClr>
                      </a:solidFill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000" y="393700"/>
            <a:ext cx="488950" cy="635000"/>
          </a:xfrm>
          <a:prstGeom prst="rect">
            <a:avLst/>
          </a:prstGeom>
        </p:spPr>
      </p:pic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24500" y="254000"/>
            <a:ext cx="1428750" cy="850900"/>
          </a:xfrm>
          <a:prstGeom prst="rect">
            <a:avLst/>
          </a:prstGeom>
        </p:spPr>
      </p:pic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4200" y="1930400"/>
            <a:ext cx="1016000" cy="1016000"/>
          </a:xfrm>
          <a:prstGeom prst="rect">
            <a:avLst/>
          </a:prstGeom>
        </p:spPr>
      </p:pic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67000" y="4927600"/>
            <a:ext cx="1054100" cy="5207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